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Minano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, Spain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(Shoulder  Fracture – Fall from Height)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56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45720" marR="45720" marT="89996" marB="89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734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/>
                        <a:t>While accessing the top of a platform using the appropriate fixed maintenance ladder, </a:t>
                      </a:r>
                      <a:r>
                        <a:rPr lang="en-US" sz="1400" b="1" dirty="0" smtClean="0"/>
                        <a:t>the employee slipped.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1" dirty="0" smtClean="0"/>
                        <a:t>In order to recover his balance, he made an abrupt effort to secure himself with his left arm </a:t>
                      </a:r>
                      <a:r>
                        <a:rPr lang="en-US" sz="1400" dirty="0" smtClean="0"/>
                        <a:t>on the handrail he was using. As a result of this body stress, </a:t>
                      </a:r>
                      <a:r>
                        <a:rPr lang="en-US" sz="1400" b="1" dirty="0" smtClean="0"/>
                        <a:t>he felt a pain in his shoulder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algn="just"/>
                      <a:endParaRPr lang="en-US" sz="1400" dirty="0" smtClean="0"/>
                    </a:p>
                    <a:p>
                      <a:pPr algn="just"/>
                      <a:r>
                        <a:rPr lang="en-US" sz="1400" dirty="0" smtClean="0"/>
                        <a:t>After a first medical evaluation that diagnosed an inflammation treated by rest and basic pain medication, a second evaluation was necessary. Physiotherapy was prescribed to help him recover.</a:t>
                      </a:r>
                    </a:p>
                  </a:txBody>
                  <a:tcPr marL="45720" marR="4572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3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/>
                        <a:t>Ladder: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Footprint of ladder rungs is not large enough to comply with requirements. Ladder angle is close to 90°due to lack of available space on the floor.</a:t>
                      </a:r>
                      <a:endParaRPr lang="de-DE" sz="1400" dirty="0" smtClean="0"/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/>
                        <a:t>Visibility of rungs: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The edges of the rungs are not highlighted or marked.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b="1" dirty="0" err="1" smtClean="0"/>
                        <a:t>Behavior</a:t>
                      </a:r>
                      <a:r>
                        <a:rPr lang="fr-FR" sz="1400" b="1" dirty="0" smtClean="0"/>
                        <a:t> :</a:t>
                      </a:r>
                      <a:r>
                        <a:rPr lang="fr-FR" sz="1400" b="1" baseline="0" dirty="0" smtClean="0"/>
                        <a:t> </a:t>
                      </a:r>
                      <a:r>
                        <a:rPr lang="es-ES" sz="1400" dirty="0" err="1" smtClean="0"/>
                        <a:t>Possible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lack</a:t>
                      </a:r>
                      <a:r>
                        <a:rPr lang="es-ES" sz="1400" dirty="0" smtClean="0"/>
                        <a:t> of </a:t>
                      </a:r>
                      <a:r>
                        <a:rPr lang="es-ES" sz="1400" dirty="0" err="1" smtClean="0"/>
                        <a:t>awareness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while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err="1" smtClean="0"/>
                        <a:t>using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the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ladder</a:t>
                      </a:r>
                      <a:r>
                        <a:rPr lang="es-ES" sz="1400" dirty="0" smtClean="0"/>
                        <a:t>.</a:t>
                      </a:r>
                      <a:endParaRPr lang="es-ES" sz="1400" dirty="0"/>
                    </a:p>
                  </a:txBody>
                  <a:tcPr marL="45720" marR="4572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1200" b="1" dirty="0" smtClean="0"/>
                        <a:t>Analyze the possibility of increasing the footprint of the ladder rungs.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fr-FR" sz="1200" b="1" dirty="0" err="1" smtClean="0"/>
                        <a:t>Analyze</a:t>
                      </a:r>
                      <a:r>
                        <a:rPr lang="fr-FR" sz="1200" b="1" dirty="0" smtClean="0"/>
                        <a:t> the </a:t>
                      </a:r>
                      <a:r>
                        <a:rPr lang="fr-FR" sz="1200" b="1" dirty="0" err="1" smtClean="0"/>
                        <a:t>possibility</a:t>
                      </a:r>
                      <a:r>
                        <a:rPr lang="fr-FR" sz="1200" b="1" dirty="0" smtClean="0"/>
                        <a:t> of </a:t>
                      </a:r>
                      <a:r>
                        <a:rPr lang="fr-FR" sz="1200" b="1" dirty="0" err="1" smtClean="0"/>
                        <a:t>installing</a:t>
                      </a:r>
                      <a:r>
                        <a:rPr lang="fr-FR" sz="1200" b="1" dirty="0" smtClean="0"/>
                        <a:t> </a:t>
                      </a:r>
                      <a:r>
                        <a:rPr lang="fr-FR" sz="1200" b="1" dirty="0" err="1" smtClean="0"/>
                        <a:t>stairs</a:t>
                      </a:r>
                      <a:r>
                        <a:rPr lang="fr-FR" sz="1200" b="1" dirty="0" smtClean="0"/>
                        <a:t> </a:t>
                      </a:r>
                      <a:r>
                        <a:rPr lang="fr-FR" sz="1200" b="1" dirty="0" err="1" smtClean="0"/>
                        <a:t>instead</a:t>
                      </a:r>
                      <a:r>
                        <a:rPr lang="fr-FR" sz="1200" b="1" dirty="0" smtClean="0"/>
                        <a:t> of a </a:t>
                      </a:r>
                      <a:r>
                        <a:rPr lang="fr-FR" sz="1200" b="1" dirty="0" err="1" smtClean="0"/>
                        <a:t>ladder</a:t>
                      </a:r>
                      <a:r>
                        <a:rPr lang="fr-FR" sz="1200" b="1" dirty="0" smtClean="0"/>
                        <a:t> to </a:t>
                      </a:r>
                      <a:r>
                        <a:rPr lang="fr-FR" sz="1200" b="1" dirty="0" err="1" smtClean="0"/>
                        <a:t>reduce</a:t>
                      </a:r>
                      <a:r>
                        <a:rPr lang="fr-FR" sz="1200" b="1" dirty="0" smtClean="0"/>
                        <a:t> the angle.</a:t>
                      </a:r>
                      <a:endParaRPr lang="en-US" sz="1200" b="1" dirty="0" smtClean="0"/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Perform a Hazard Hunt to look for similar situations.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Reinforce awareness of “slips, trips and falls” hazards.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10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1" name="8 Imagen" descr="N:\5-Registros P23\23.04 R (01-99) HSE - Incidentes y Accidentes\(30-59) Legislacion estatal\2016\201611-013 IIA\Docs\20161110_10174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5150" y="1214438"/>
            <a:ext cx="2284413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229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2017-03-06T17:34:28Z</dcterms:modified>
</cp:coreProperties>
</file>